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2" r:id="rId3"/>
    <p:sldId id="257" r:id="rId4"/>
    <p:sldId id="266" r:id="rId5"/>
    <p:sldId id="273" r:id="rId6"/>
    <p:sldId id="267" r:id="rId7"/>
    <p:sldId id="268" r:id="rId8"/>
    <p:sldId id="269" r:id="rId9"/>
    <p:sldId id="270" r:id="rId10"/>
    <p:sldId id="258" r:id="rId11"/>
    <p:sldId id="259" r:id="rId12"/>
    <p:sldId id="26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060" autoAdjust="0"/>
  </p:normalViewPr>
  <p:slideViewPr>
    <p:cSldViewPr>
      <p:cViewPr varScale="1">
        <p:scale>
          <a:sx n="73" d="100"/>
          <a:sy n="73" d="100"/>
        </p:scale>
        <p:origin x="-7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2008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New Discussion Threads</c:v>
                </c:pt>
                <c:pt idx="1">
                  <c:v>Customer Accesses</c:v>
                </c:pt>
                <c:pt idx="2">
                  <c:v>30 days prior to conference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131</c:v>
                </c:pt>
                <c:pt idx="1">
                  <c:v>338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2009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New Discussion Threads</c:v>
                </c:pt>
                <c:pt idx="1">
                  <c:v>Customer Accesses</c:v>
                </c:pt>
                <c:pt idx="2">
                  <c:v>30 days prior to conference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152</c:v>
                </c:pt>
                <c:pt idx="1">
                  <c:v>1128</c:v>
                </c:pt>
                <c:pt idx="2">
                  <c:v>538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New Discussion Threads</c:v>
                </c:pt>
                <c:pt idx="1">
                  <c:v>Customer Accesses</c:v>
                </c:pt>
                <c:pt idx="2">
                  <c:v>30 days prior to conference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170</c:v>
                </c:pt>
                <c:pt idx="1">
                  <c:v>1153</c:v>
                </c:pt>
                <c:pt idx="2">
                  <c:v>722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2011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New Discussion Threads</c:v>
                </c:pt>
                <c:pt idx="1">
                  <c:v>Customer Accesses</c:v>
                </c:pt>
                <c:pt idx="2">
                  <c:v>30 days prior to conference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191</c:v>
                </c:pt>
                <c:pt idx="1">
                  <c:v>908</c:v>
                </c:pt>
                <c:pt idx="2">
                  <c:v>489</c:v>
                </c:pt>
              </c:numCache>
            </c:numRef>
          </c:val>
        </c:ser>
        <c:axId val="79986048"/>
        <c:axId val="80000128"/>
      </c:barChart>
      <c:catAx>
        <c:axId val="79986048"/>
        <c:scaling>
          <c:orientation val="minMax"/>
        </c:scaling>
        <c:axPos val="b"/>
        <c:numFmt formatCode="General" sourceLinked="1"/>
        <c:tickLblPos val="nextTo"/>
        <c:crossAx val="80000128"/>
        <c:crosses val="autoZero"/>
        <c:auto val="1"/>
        <c:lblAlgn val="ctr"/>
        <c:lblOffset val="100"/>
      </c:catAx>
      <c:valAx>
        <c:axId val="80000128"/>
        <c:scaling>
          <c:orientation val="minMax"/>
        </c:scaling>
        <c:axPos val="l"/>
        <c:majorGridlines/>
        <c:numFmt formatCode="General" sourceLinked="1"/>
        <c:tickLblPos val="nextTo"/>
        <c:crossAx val="79986048"/>
        <c:crosses val="autoZero"/>
        <c:crossBetween val="between"/>
      </c:valAx>
      <c:spPr>
        <a:noFill/>
        <a:ln w="25545">
          <a:noFill/>
        </a:ln>
      </c:spPr>
    </c:plotArea>
    <c:legend>
      <c:legendPos val="r"/>
      <c:layout/>
    </c:legend>
    <c:plotVisOnly val="1"/>
    <c:dispBlanksAs val="gap"/>
  </c:chart>
  <c:txPr>
    <a:bodyPr/>
    <a:lstStyle/>
    <a:p>
      <a:pPr>
        <a:defRPr sz="181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2008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Average requests per day </c:v>
                </c:pt>
                <c:pt idx="1">
                  <c:v>Average distinct users by day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195</c:v>
                </c:pt>
                <c:pt idx="1">
                  <c:v>40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2009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Average requests per day </c:v>
                </c:pt>
                <c:pt idx="1">
                  <c:v>Average distinct users by day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371</c:v>
                </c:pt>
                <c:pt idx="1">
                  <c:v>88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Average requests per day </c:v>
                </c:pt>
                <c:pt idx="1">
                  <c:v>Average distinct users by day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291</c:v>
                </c:pt>
                <c:pt idx="1">
                  <c:v>44</c:v>
                </c:pt>
              </c:numCache>
            </c:numRef>
          </c:val>
        </c:ser>
        <c:axId val="93303168"/>
        <c:axId val="93304704"/>
      </c:barChart>
      <c:catAx>
        <c:axId val="93303168"/>
        <c:scaling>
          <c:orientation val="minMax"/>
        </c:scaling>
        <c:axPos val="b"/>
        <c:numFmt formatCode="General" sourceLinked="1"/>
        <c:tickLblPos val="nextTo"/>
        <c:crossAx val="93304704"/>
        <c:crosses val="autoZero"/>
        <c:auto val="1"/>
        <c:lblAlgn val="ctr"/>
        <c:lblOffset val="100"/>
      </c:catAx>
      <c:valAx>
        <c:axId val="93304704"/>
        <c:scaling>
          <c:orientation val="minMax"/>
        </c:scaling>
        <c:axPos val="l"/>
        <c:majorGridlines/>
        <c:numFmt formatCode="General" sourceLinked="1"/>
        <c:tickLblPos val="nextTo"/>
        <c:crossAx val="93303168"/>
        <c:crosses val="autoZero"/>
        <c:crossBetween val="between"/>
      </c:valAx>
      <c:spPr>
        <a:noFill/>
        <a:ln w="25398">
          <a:noFill/>
        </a:ln>
      </c:spPr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1D4119-B3E6-4F26-B364-B767559EF320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ADE7B-6613-4A53-AD2F-8E53F8FCBD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17460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More Documentation has been added.</a:t>
            </a:r>
          </a:p>
          <a:p>
            <a:r>
              <a:rPr lang="en-US" dirty="0" smtClean="0"/>
              <a:t>Begun</a:t>
            </a:r>
            <a:r>
              <a:rPr lang="en-US" baseline="0" dirty="0" smtClean="0"/>
              <a:t> breaking up  and indexing documents for better searching and linking.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ADE7B-6613-4A53-AD2F-8E53F8FCBD8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3637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Presentations from these</a:t>
            </a:r>
            <a:r>
              <a:rPr lang="en-US" baseline="0" dirty="0" smtClean="0"/>
              <a:t> conferences</a:t>
            </a:r>
          </a:p>
          <a:p>
            <a:r>
              <a:rPr lang="en-US" baseline="0" dirty="0" smtClean="0"/>
              <a:t>Client only session updates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ADE7B-6613-4A53-AD2F-8E53F8FCBD8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8559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Raise</a:t>
            </a:r>
            <a:r>
              <a:rPr lang="en-US" baseline="0" dirty="0" smtClean="0"/>
              <a:t> your hand if you have used the portal</a:t>
            </a:r>
          </a:p>
          <a:p>
            <a:r>
              <a:rPr lang="en-US" baseline="0" dirty="0" smtClean="0"/>
              <a:t>Raise your hand if you do not have an account on the portal</a:t>
            </a:r>
          </a:p>
          <a:p>
            <a:r>
              <a:rPr lang="en-US" baseline="0" dirty="0" smtClean="0"/>
              <a:t>Raise the hand if you have found the portal useful</a:t>
            </a:r>
          </a:p>
          <a:p>
            <a:r>
              <a:rPr lang="en-US" baseline="0" dirty="0" smtClean="0"/>
              <a:t>Why are you not using the portal?</a:t>
            </a:r>
          </a:p>
          <a:p>
            <a:r>
              <a:rPr lang="en-US" baseline="0" dirty="0" smtClean="0"/>
              <a:t>Is there something you would like to see on the portal?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ADE7B-6613-4A53-AD2F-8E53F8FCBD8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46035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More</a:t>
            </a:r>
            <a:r>
              <a:rPr lang="en-US" baseline="0" dirty="0" smtClean="0"/>
              <a:t> software updates and patches</a:t>
            </a:r>
          </a:p>
          <a:p>
            <a:r>
              <a:rPr lang="en-US" baseline="0" dirty="0" err="1" smtClean="0"/>
              <a:t>Aclara</a:t>
            </a:r>
            <a:r>
              <a:rPr lang="en-US" baseline="0" dirty="0" smtClean="0"/>
              <a:t> is working on a new ticket system, which may be combining all the </a:t>
            </a:r>
            <a:r>
              <a:rPr lang="en-US" baseline="0" dirty="0" err="1" smtClean="0"/>
              <a:t>Aclara</a:t>
            </a:r>
            <a:r>
              <a:rPr lang="en-US" baseline="0" dirty="0" smtClean="0"/>
              <a:t> brands.  Please provide any input to care@aclara.com.</a:t>
            </a:r>
          </a:p>
          <a:p>
            <a:r>
              <a:rPr lang="en-US" baseline="0" dirty="0" smtClean="0"/>
              <a:t>Subcommittee will return for 2011, please volunteer.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ADE7B-6613-4A53-AD2F-8E53F8FCBD8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48285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1295400"/>
            <a:ext cx="9144000" cy="5562599"/>
            <a:chOff x="0" y="1295400"/>
            <a:chExt cx="9144000" cy="5562599"/>
          </a:xfrm>
        </p:grpSpPr>
        <p:pic>
          <p:nvPicPr>
            <p:cNvPr id="6" name="Picture 9" descr="C:\Users\bwhittemore\Desktop\Pages_client.jpg"/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=""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0" y="4429386"/>
              <a:ext cx="9144000" cy="2428613"/>
            </a:xfrm>
            <a:prstGeom prst="rect">
              <a:avLst/>
            </a:prstGeom>
            <a:noFill/>
          </p:spPr>
        </p:pic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35278" t="50000" r="34645" b="12905"/>
            <a:stretch/>
          </p:blipFill>
          <p:spPr>
            <a:xfrm>
              <a:off x="381000" y="1295400"/>
              <a:ext cx="2196168" cy="35052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800" y="457200"/>
            <a:ext cx="5943600" cy="2819400"/>
          </a:xfrm>
        </p:spPr>
        <p:txBody>
          <a:bodyPr>
            <a:normAutofit/>
          </a:bodyPr>
          <a:lstStyle>
            <a:lvl1pPr algn="r">
              <a:defRPr sz="2800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4038600"/>
            <a:ext cx="5943600" cy="9144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3566160"/>
            <a:ext cx="586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Presented</a:t>
            </a:r>
            <a:r>
              <a:rPr lang="en-US" sz="2000" baseline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By:</a:t>
            </a:r>
            <a:endParaRPr lang="en-US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4770" b="32502"/>
          <a:stretch/>
        </p:blipFill>
        <p:spPr bwMode="auto">
          <a:xfrm>
            <a:off x="3276600" y="5989739"/>
            <a:ext cx="2972499" cy="868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02992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F576D-822A-408B-B306-F890C0A320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13540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1" cap="all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60422-8572-4721-B5A6-4CCC9A9F4D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9182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105400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105400"/>
          </a:xfrm>
        </p:spPr>
        <p:txBody>
          <a:bodyPr/>
          <a:lstStyle>
            <a:lvl1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17FEE-61D4-41FD-86EE-5C221F7470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45052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1"/>
            <a:ext cx="4040188" cy="762000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0"/>
            <a:ext cx="4040188" cy="4144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1"/>
            <a:ext cx="4041775" cy="762000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0"/>
            <a:ext cx="4041775" cy="4144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BE178-9755-40D5-A656-3CCEE35F4E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5145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>
            <a:lvl1pPr>
              <a:defRPr>
                <a:latin typeface="Univers 55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2FC0C-284F-4B0B-948B-18551E0E7C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9926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2E338-533C-4D05-A434-3842FC0B36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46873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Univers 55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8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90559-696A-4FB6-8CB4-E93DE89496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7662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034E0-8D9D-4584-80AF-A81A07963A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022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890" t="27267" r="9271" b="39584"/>
          <a:stretch>
            <a:fillRect/>
          </a:stretch>
        </p:blipFill>
        <p:spPr bwMode="auto">
          <a:xfrm>
            <a:off x="92075" y="6378575"/>
            <a:ext cx="1865313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66800"/>
            <a:ext cx="82296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8" name="Picture 9" descr="C:\Users\bwhittemore\Desktop\Pages_client.jpg"/>
          <p:cNvPicPr>
            <a:picLocks noChangeAspect="1" noChangeArrowheads="1"/>
          </p:cNvPicPr>
          <p:nvPr userDrawn="1"/>
        </p:nvPicPr>
        <p:blipFill rotWithShape="1">
          <a:blip r:embed="rId1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 bwMode="auto">
          <a:xfrm>
            <a:off x="7562496" y="6280754"/>
            <a:ext cx="1538860" cy="541338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0000"/>
            <a:ext cx="8229600" cy="4778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rgbClr val="002060"/>
                </a:solidFill>
                <a:latin typeface="Univers 55" pitchFamily="2" charset="0"/>
                <a:cs typeface="+mn-cs"/>
              </a:defRPr>
            </a:lvl1pPr>
          </a:lstStyle>
          <a:p>
            <a:pPr>
              <a:defRPr/>
            </a:pPr>
            <a:fld id="{1A4BA96B-780C-45E1-BEF7-8B3E402BDA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kern="1200">
          <a:solidFill>
            <a:srgbClr val="002060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262626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262626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262626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262626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262626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customer.aclaratech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3429000" y="1219200"/>
            <a:ext cx="4419600" cy="1470025"/>
          </a:xfrm>
        </p:spPr>
        <p:txBody>
          <a:bodyPr/>
          <a:lstStyle/>
          <a:p>
            <a:pPr algn="ctr"/>
            <a:r>
              <a:rPr lang="en-US" dirty="0">
                <a:latin typeface="Arial" charset="0"/>
                <a:cs typeface="Arial" charset="0"/>
              </a:rPr>
              <a:t>Communications  Subcommittee</a:t>
            </a:r>
            <a:endParaRPr lang="en-US" dirty="0" smtClean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3048000" y="3962400"/>
            <a:ext cx="5867400" cy="1371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Michael Hyde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Northern Neck Electric Cooperative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Portal Site Statistics</a:t>
            </a:r>
            <a:endParaRPr lang="en-US" dirty="0"/>
          </a:p>
        </p:txBody>
      </p:sp>
      <p:graphicFrame>
        <p:nvGraphicFramePr>
          <p:cNvPr id="5" name="Object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66710485"/>
              </p:ext>
            </p:extLst>
          </p:nvPr>
        </p:nvGraphicFramePr>
        <p:xfrm>
          <a:off x="508000" y="1651000"/>
          <a:ext cx="8040688" cy="4481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357524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Daily Usage Statistics</a:t>
            </a:r>
            <a:endParaRPr lang="en-US" dirty="0"/>
          </a:p>
        </p:txBody>
      </p:sp>
      <p:graphicFrame>
        <p:nvGraphicFramePr>
          <p:cNvPr id="5" name="Object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07523578"/>
              </p:ext>
            </p:extLst>
          </p:nvPr>
        </p:nvGraphicFramePr>
        <p:xfrm>
          <a:off x="508000" y="1651000"/>
          <a:ext cx="8128000" cy="4424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4515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Plans For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More Searchable Documentation</a:t>
            </a:r>
            <a:endParaRPr lang="en-US" sz="2800" dirty="0"/>
          </a:p>
          <a:p>
            <a:pPr fontAlgn="auto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Software </a:t>
            </a:r>
            <a:r>
              <a:rPr lang="en-US" sz="2800" dirty="0"/>
              <a:t>Patches &amp; Updates</a:t>
            </a:r>
          </a:p>
          <a:p>
            <a:pPr fontAlgn="auto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Implementation of new ticket system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Future of Subcommittee?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2370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TWACS Customer Portal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/>
        </p:nvSpPr>
        <p:spPr>
          <a:xfrm>
            <a:off x="457200" y="1143000"/>
            <a:ext cx="82296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imes" pitchFamily="18" charset="0"/>
              <a:buNone/>
              <a:defRPr/>
            </a:pPr>
            <a:r>
              <a:rPr lang="en-US" sz="2000" kern="0" dirty="0" smtClean="0"/>
              <a:t>The TWACS Customer Portal (</a:t>
            </a:r>
            <a:r>
              <a:rPr lang="en-US" sz="2000" u="sng" kern="0" dirty="0" smtClean="0">
                <a:hlinkClick r:id="rId2"/>
              </a:rPr>
              <a:t>http://customer.aclaratech.com</a:t>
            </a:r>
            <a:r>
              <a:rPr lang="en-US" sz="2000" kern="0" dirty="0" smtClean="0"/>
              <a:t>) provides a wide range of information that can serve as a starting point when you have a question. The Portal contains </a:t>
            </a:r>
            <a:r>
              <a:rPr lang="en-US" sz="2000" dirty="0" smtClean="0"/>
              <a:t>information such as: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User Guides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Customer Discussion Threads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Training Registration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Software Downloads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Certified Partner Information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Aclara Client Conference Information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News &amp; Upcoming Events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Aclara Newsletter</a:t>
            </a:r>
          </a:p>
          <a:p>
            <a:pPr marL="0" indent="0">
              <a:lnSpc>
                <a:spcPct val="150000"/>
              </a:lnSpc>
              <a:buFont typeface="Times" pitchFamily="18" charset="0"/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13136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Plans From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Documentation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Conference Materials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Shipment Tracking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Software Patches &amp; </a:t>
            </a:r>
            <a:r>
              <a:rPr lang="en-US" sz="3200" dirty="0" smtClean="0"/>
              <a:t>Updates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New Trouble Ticketing System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Plans From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Documentation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Conference Materials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Shipment Tracking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Software Patches &amp; </a:t>
            </a:r>
            <a:r>
              <a:rPr lang="en-US" sz="3200" dirty="0" smtClean="0"/>
              <a:t>Updates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New Trouble Ticketing System</a:t>
            </a:r>
            <a:endParaRPr lang="en-US" sz="3200" dirty="0"/>
          </a:p>
        </p:txBody>
      </p:sp>
      <p:pic>
        <p:nvPicPr>
          <p:cNvPr id="4" name="Picture 2" descr="C:\Documents and Settings\mhyde.NNECLAN\Local Settings\Temporary Internet Files\Content.IE5\QF1BTZCD\MCj0442139000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07" y="990600"/>
            <a:ext cx="4953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31347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Subcommittee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305800" cy="2362200"/>
          </a:xfrm>
        </p:spPr>
        <p:txBody>
          <a:bodyPr/>
          <a:lstStyle/>
          <a:p>
            <a:r>
              <a:rPr lang="en-US" sz="2400" dirty="0" smtClean="0"/>
              <a:t>Meeting Minutes</a:t>
            </a:r>
          </a:p>
          <a:p>
            <a:r>
              <a:rPr lang="en-US" sz="2400" dirty="0" smtClean="0"/>
              <a:t>Handouts</a:t>
            </a:r>
          </a:p>
          <a:p>
            <a:r>
              <a:rPr lang="en-US" sz="2400" dirty="0" smtClean="0"/>
              <a:t>Reference</a:t>
            </a:r>
            <a:endParaRPr lang="en-US" sz="2400" dirty="0"/>
          </a:p>
        </p:txBody>
      </p:sp>
      <p:pic>
        <p:nvPicPr>
          <p:cNvPr id="1026" name="Picture 2" descr="C:\Users\mhyde\Desktop\Subcommittee doc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143000"/>
            <a:ext cx="5809513" cy="474620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0484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Plans From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Documentation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Conference Materials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Shipment Tracking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Software Patches &amp; </a:t>
            </a:r>
            <a:r>
              <a:rPr lang="en-US" sz="3200" dirty="0" smtClean="0"/>
              <a:t>Updates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New Trouble Ticketing System</a:t>
            </a:r>
            <a:endParaRPr lang="en-US" sz="3200" dirty="0"/>
          </a:p>
        </p:txBody>
      </p:sp>
      <p:pic>
        <p:nvPicPr>
          <p:cNvPr id="4" name="Picture 2" descr="C:\Documents and Settings\mhyde.NNECLAN\Local Settings\Temporary Internet Files\Content.IE5\QF1BTZCD\MCj0442139000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07" y="1090612"/>
            <a:ext cx="4953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Documents and Settings\mhyde.NNECLAN\Local Settings\Temporary Internet Files\Content.IE5\QF1BTZCD\MCj0442139000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1708376"/>
            <a:ext cx="4953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9101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Plans From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Documentation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Conference Materials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Shipment Tracking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Software Patches &amp; </a:t>
            </a:r>
            <a:r>
              <a:rPr lang="en-US" sz="3200" dirty="0" smtClean="0"/>
              <a:t>Updates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New Trouble Ticketing System</a:t>
            </a:r>
            <a:endParaRPr lang="en-US" sz="3200" dirty="0"/>
          </a:p>
        </p:txBody>
      </p:sp>
      <p:pic>
        <p:nvPicPr>
          <p:cNvPr id="4" name="Picture 2" descr="C:\Documents and Settings\mhyde.NNECLAN\Local Settings\Temporary Internet Files\Content.IE5\QF1BTZCD\MCj0442139000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07" y="1090612"/>
            <a:ext cx="4953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Documents and Settings\mhyde.NNECLAN\Local Settings\Temporary Internet Files\Content.IE5\QF1BTZCD\MCj0442139000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1708376"/>
            <a:ext cx="4953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Documents and Settings\mhyde.NNECLAN\Local Settings\Temporary Internet Files\Content.IE5\QF1BTZCD\MCj0442139000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328" y="2356075"/>
            <a:ext cx="4953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98787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Plans From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Documentation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Conference Materials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Shipment Tracking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Software Patches &amp; </a:t>
            </a:r>
            <a:r>
              <a:rPr lang="en-US" sz="3200" dirty="0" smtClean="0"/>
              <a:t>Updates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New Trouble Ticketing System</a:t>
            </a:r>
            <a:endParaRPr lang="en-US" sz="3200" dirty="0"/>
          </a:p>
        </p:txBody>
      </p:sp>
      <p:pic>
        <p:nvPicPr>
          <p:cNvPr id="4" name="Picture 2" descr="C:\Documents and Settings\mhyde.NNECLAN\Local Settings\Temporary Internet Files\Content.IE5\QF1BTZCD\MCj0442139000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07" y="1090612"/>
            <a:ext cx="4953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Documents and Settings\mhyde.NNECLAN\Local Settings\Temporary Internet Files\Content.IE5\QF1BTZCD\MCj0442139000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1708376"/>
            <a:ext cx="4953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Documents and Settings\mhyde.NNECLAN\Local Settings\Temporary Internet Files\Content.IE5\QF1BTZCD\MCj0442139000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328" y="2356075"/>
            <a:ext cx="4953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Documents and Settings\mhyde.NNECLAN\Local Settings\Temporary Internet Files\Content.IE5\QF1BTZCD\MCj0442139000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49" y="2860900"/>
            <a:ext cx="4953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46808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Plans From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57955"/>
            <a:ext cx="8229600" cy="5181600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Documentation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Conference Materials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Shipment Tracking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/>
              <a:t>Software Patches &amp; </a:t>
            </a:r>
            <a:r>
              <a:rPr lang="en-US" sz="3200" dirty="0" smtClean="0"/>
              <a:t>Updates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/>
              <a:t>New Trouble Ticketing System</a:t>
            </a:r>
            <a:endParaRPr lang="en-US" sz="3200" dirty="0"/>
          </a:p>
        </p:txBody>
      </p:sp>
      <p:pic>
        <p:nvPicPr>
          <p:cNvPr id="4" name="Picture 2" descr="C:\Documents and Settings\mhyde.NNECLAN\Local Settings\Temporary Internet Files\Content.IE5\QF1BTZCD\MCj0442139000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07" y="1090612"/>
            <a:ext cx="4953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Documents and Settings\mhyde.NNECLAN\Local Settings\Temporary Internet Files\Content.IE5\QF1BTZCD\MCj0442139000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1708376"/>
            <a:ext cx="4953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Documents and Settings\mhyde.NNECLAN\Local Settings\Temporary Internet Files\Content.IE5\QF1BTZCD\MCj0442139000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2323638"/>
            <a:ext cx="4953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Documents and Settings\mhyde.NNECLAN\Local Settings\Temporary Internet Files\Content.IE5\QF1BTZCD\MCj0442139000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2860900"/>
            <a:ext cx="4953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C:\Documents and Settings\mhyde.NNECLAN\Local Settings\Temporary Internet Files\Content.IE5\QF1BTZCD\MCj0442139000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49" y="3494986"/>
            <a:ext cx="4953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49751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C Template PPT200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ACC Template PPT2003</Template>
  <TotalTime>370</TotalTime>
  <Words>316</Words>
  <Application>Microsoft Office PowerPoint</Application>
  <PresentationFormat>On-screen Show (4:3)</PresentationFormat>
  <Paragraphs>76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ACC Template PPT2003</vt:lpstr>
      <vt:lpstr>Communications  Subcommittee</vt:lpstr>
      <vt:lpstr>TWACS Customer Portal</vt:lpstr>
      <vt:lpstr>Plans From 2010</vt:lpstr>
      <vt:lpstr>Plans From 2010</vt:lpstr>
      <vt:lpstr>Subcommittee Documentation</vt:lpstr>
      <vt:lpstr>Plans From 2010</vt:lpstr>
      <vt:lpstr>Plans From 2010</vt:lpstr>
      <vt:lpstr>Plans From 2010</vt:lpstr>
      <vt:lpstr>Plans From 2010</vt:lpstr>
      <vt:lpstr>Portal Site Statistics</vt:lpstr>
      <vt:lpstr>Daily Usage Statistics</vt:lpstr>
      <vt:lpstr>Plans For 2011</vt:lpstr>
    </vt:vector>
  </TitlesOfParts>
  <Company>Aclara RF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Lekan, Paul</dc:creator>
  <cp:lastModifiedBy>skorkos</cp:lastModifiedBy>
  <cp:revision>19</cp:revision>
  <dcterms:created xsi:type="dcterms:W3CDTF">2011-04-11T17:33:52Z</dcterms:created>
  <dcterms:modified xsi:type="dcterms:W3CDTF">2011-04-28T12:23:01Z</dcterms:modified>
</cp:coreProperties>
</file>